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93" r:id="rId4"/>
    <p:sldId id="309" r:id="rId5"/>
    <p:sldId id="297" r:id="rId6"/>
    <p:sldId id="296" r:id="rId7"/>
    <p:sldId id="290" r:id="rId8"/>
    <p:sldId id="298" r:id="rId9"/>
    <p:sldId id="299" r:id="rId10"/>
    <p:sldId id="310" r:id="rId11"/>
    <p:sldId id="311" r:id="rId12"/>
    <p:sldId id="312" r:id="rId13"/>
    <p:sldId id="291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4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0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7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2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1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3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4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7B181-16BC-4383-9DE3-60BF853E8DC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ED72-96FF-4EC7-A392-565FA14C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7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7175" y="5141112"/>
            <a:ext cx="7972425" cy="146304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Использование метода мнемотехники в коррекции речевых нарушений у детей дошкольного возраста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42638" y="5122849"/>
            <a:ext cx="3268362" cy="14630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70C0"/>
                </a:solidFill>
              </a:rPr>
              <a:t>Автор:  </a:t>
            </a:r>
          </a:p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0070C0"/>
                </a:solidFill>
              </a:rPr>
              <a:t>Карасёва Евгения Сергеевна</a:t>
            </a:r>
            <a:r>
              <a:rPr lang="ru-RU" dirty="0">
                <a:solidFill>
                  <a:srgbClr val="0070C0"/>
                </a:solidFill>
              </a:rPr>
              <a:t>, учитель-логопед, МАДОУ №22 «Тополёк»</a:t>
            </a:r>
          </a:p>
        </p:txBody>
      </p:sp>
      <p:pic>
        <p:nvPicPr>
          <p:cNvPr id="1026" name="Picture 2" descr="Буклет по мнемотехнике.">
            <a:extLst>
              <a:ext uri="{FF2B5EF4-FFF2-40B4-BE49-F238E27FC236}">
                <a16:creationId xmlns:a16="http://schemas.microsoft.com/office/drawing/2014/main" xmlns="" id="{FE510486-F4D9-4FF9-B444-E56E702BF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9043"/>
            <a:ext cx="5055777" cy="37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3070" y="296562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Городская методическая ярмарка </a:t>
            </a:r>
          </a:p>
          <a:p>
            <a:pPr algn="ctr"/>
            <a:r>
              <a:rPr lang="ru-RU" dirty="0" smtClean="0"/>
              <a:t>дошкольных образовательных организаций </a:t>
            </a:r>
          </a:p>
          <a:p>
            <a:pPr algn="ctr"/>
            <a:r>
              <a:rPr lang="ru-RU" dirty="0" smtClean="0"/>
              <a:t>«Формирование предпосылок функциональной грамотности  дошкольников»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510C2-A127-4960-97B7-1E5BD891417B}"/>
              </a:ext>
            </a:extLst>
          </p:cNvPr>
          <p:cNvSpPr txBox="1"/>
          <p:nvPr/>
        </p:nvSpPr>
        <p:spPr>
          <a:xfrm>
            <a:off x="324852" y="320660"/>
            <a:ext cx="60976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Сказки-связки звуков Р, </a:t>
            </a:r>
            <a:r>
              <a:rPr lang="ru-RU" sz="2200" b="1" dirty="0" err="1">
                <a:solidFill>
                  <a:schemeClr val="accent6"/>
                </a:solidFill>
              </a:rPr>
              <a:t>Рь</a:t>
            </a:r>
            <a:r>
              <a:rPr lang="ru-RU" sz="2200" b="1" dirty="0">
                <a:solidFill>
                  <a:schemeClr val="accent6"/>
                </a:solidFill>
              </a:rPr>
              <a:t> «Три поросенка»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BEECD-C84B-4496-B025-8A0BD1C405FF}"/>
              </a:ext>
            </a:extLst>
          </p:cNvPr>
          <p:cNvSpPr txBox="1"/>
          <p:nvPr/>
        </p:nvSpPr>
        <p:spPr>
          <a:xfrm>
            <a:off x="5769544" y="924560"/>
            <a:ext cx="609760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Примерный текст сказки-связки «Три поросенка»:</a:t>
            </a:r>
          </a:p>
          <a:p>
            <a:endParaRPr lang="ru-RU" dirty="0"/>
          </a:p>
          <a:p>
            <a:r>
              <a:rPr lang="ru-RU" dirty="0"/>
              <a:t>10. В лесу три поросенка увидели серого волка.</a:t>
            </a:r>
          </a:p>
          <a:p>
            <a:r>
              <a:rPr lang="ru-RU" dirty="0"/>
              <a:t>11. Три поросенка побежали в домик из травы.</a:t>
            </a:r>
          </a:p>
          <a:p>
            <a:r>
              <a:rPr lang="ru-RU" dirty="0"/>
              <a:t>12. Но серый волк сломал этот домик.</a:t>
            </a:r>
          </a:p>
          <a:p>
            <a:r>
              <a:rPr lang="ru-RU" dirty="0"/>
              <a:t>13. Три поросенка побежали в домик из веточек.</a:t>
            </a:r>
          </a:p>
          <a:p>
            <a:r>
              <a:rPr lang="ru-RU" dirty="0"/>
              <a:t>14. Но серый волк сломал этот домик.</a:t>
            </a:r>
          </a:p>
          <a:p>
            <a:r>
              <a:rPr lang="ru-RU" dirty="0"/>
              <a:t>15. Три поросенка побежали в домик из кирпичей.</a:t>
            </a:r>
          </a:p>
          <a:p>
            <a:r>
              <a:rPr lang="ru-RU" dirty="0"/>
              <a:t>16. Волк не смог сломать кирпичный домик и убежал в лес.</a:t>
            </a:r>
          </a:p>
          <a:p>
            <a:r>
              <a:rPr lang="ru-RU" dirty="0"/>
              <a:t>17. Три поросенка обрадовались.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39B5FB-5FA6-4F1D-9438-CA1326F3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" y="924560"/>
            <a:ext cx="4572437" cy="57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510C2-A127-4960-97B7-1E5BD891417B}"/>
              </a:ext>
            </a:extLst>
          </p:cNvPr>
          <p:cNvSpPr txBox="1"/>
          <p:nvPr/>
        </p:nvSpPr>
        <p:spPr>
          <a:xfrm>
            <a:off x="324852" y="320660"/>
            <a:ext cx="8578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Сказки-связки звуков Ш, Ж «Ёжик и кошка»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BEECD-C84B-4496-B025-8A0BD1C405FF}"/>
              </a:ext>
            </a:extLst>
          </p:cNvPr>
          <p:cNvSpPr txBox="1"/>
          <p:nvPr/>
        </p:nvSpPr>
        <p:spPr>
          <a:xfrm>
            <a:off x="6276072" y="849229"/>
            <a:ext cx="580002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Примерный текст сказки-связки «Ёжик и кошка»:</a:t>
            </a:r>
          </a:p>
          <a:p>
            <a:endParaRPr lang="ru-RU" dirty="0"/>
          </a:p>
          <a:p>
            <a:r>
              <a:rPr lang="ru-RU" dirty="0"/>
              <a:t>1. Ежик пришел во двор.</a:t>
            </a:r>
          </a:p>
          <a:p>
            <a:r>
              <a:rPr lang="ru-RU" dirty="0"/>
              <a:t>2. Ежик нашел (увидел) грушу.</a:t>
            </a:r>
          </a:p>
          <a:p>
            <a:r>
              <a:rPr lang="ru-RU" dirty="0"/>
              <a:t>3. Ежик стал кушать грушу.</a:t>
            </a:r>
          </a:p>
          <a:p>
            <a:r>
              <a:rPr lang="ru-RU" dirty="0"/>
              <a:t>4. Рыжая кошка подошла к ежику.</a:t>
            </a:r>
          </a:p>
          <a:p>
            <a:r>
              <a:rPr lang="ru-RU" dirty="0"/>
              <a:t>5. Кошка прыгнула на ежика.</a:t>
            </a:r>
          </a:p>
          <a:p>
            <a:r>
              <a:rPr lang="ru-RU" dirty="0"/>
              <a:t>6. Кошка уколола лапу, замяукала и побежала домой.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50D20A-7A3B-4DD7-A492-8BFDF7BD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778869"/>
            <a:ext cx="5951220" cy="61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510C2-A127-4960-97B7-1E5BD891417B}"/>
              </a:ext>
            </a:extLst>
          </p:cNvPr>
          <p:cNvSpPr txBox="1"/>
          <p:nvPr/>
        </p:nvSpPr>
        <p:spPr>
          <a:xfrm>
            <a:off x="324852" y="320660"/>
            <a:ext cx="8578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Сказки-связки звуков С Ш З Ж «Зайчик и дождик»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BEECD-C84B-4496-B025-8A0BD1C405FF}"/>
              </a:ext>
            </a:extLst>
          </p:cNvPr>
          <p:cNvSpPr txBox="1"/>
          <p:nvPr/>
        </p:nvSpPr>
        <p:spPr>
          <a:xfrm>
            <a:off x="5823685" y="955107"/>
            <a:ext cx="580002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Примерный текст сказки-связки «Зайчик и дождик»:</a:t>
            </a:r>
          </a:p>
          <a:p>
            <a:endParaRPr lang="ru-RU" dirty="0"/>
          </a:p>
          <a:p>
            <a:r>
              <a:rPr lang="ru-RU" dirty="0"/>
              <a:t>1. Сидел зайчик на лужайке под солнышком.</a:t>
            </a:r>
          </a:p>
          <a:p>
            <a:r>
              <a:rPr lang="ru-RU" dirty="0"/>
              <a:t>2. Набежала тучка и закрыла солнышко.</a:t>
            </a:r>
          </a:p>
          <a:p>
            <a:r>
              <a:rPr lang="ru-RU" dirty="0"/>
              <a:t>3. Из тучки дождик пошел.</a:t>
            </a:r>
          </a:p>
          <a:p>
            <a:r>
              <a:rPr lang="ru-RU" dirty="0"/>
              <a:t>4. Зайчик убежал под куст.</a:t>
            </a:r>
          </a:p>
          <a:p>
            <a:r>
              <a:rPr lang="ru-RU" dirty="0"/>
              <a:t>5. Тучка ушла за лес.</a:t>
            </a:r>
          </a:p>
          <a:p>
            <a:r>
              <a:rPr lang="ru-RU" dirty="0"/>
              <a:t>6. Вышло солнышко.</a:t>
            </a:r>
          </a:p>
          <a:p>
            <a:r>
              <a:rPr lang="ru-RU" dirty="0"/>
              <a:t>7. Зайчик выбежал на лужайку.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791A23-F61D-4ADD-BD6E-3A162517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" y="823977"/>
            <a:ext cx="5074921" cy="60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7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DF86558-EDC9-429D-8BE9-CE9AC855A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9" r="1" b="3828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1F30F5A-5A63-4143-9357-0BAFDD8AA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8" b="21280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4E0174F-BF6A-41E3-A567-02C4DEAFD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8" b="-1"/>
          <a:stretch/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62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510C2-A127-4960-97B7-1E5BD891417B}"/>
              </a:ext>
            </a:extLst>
          </p:cNvPr>
          <p:cNvSpPr txBox="1"/>
          <p:nvPr/>
        </p:nvSpPr>
        <p:spPr>
          <a:xfrm>
            <a:off x="324852" y="320660"/>
            <a:ext cx="85785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Сказки-связки звуков Л ,Ль «Про белку»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BEECD-C84B-4496-B025-8A0BD1C405FF}"/>
              </a:ext>
            </a:extLst>
          </p:cNvPr>
          <p:cNvSpPr txBox="1"/>
          <p:nvPr/>
        </p:nvSpPr>
        <p:spPr>
          <a:xfrm>
            <a:off x="5823685" y="955107"/>
            <a:ext cx="58000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Примерный текст сказки-связки «Про белку»:</a:t>
            </a:r>
          </a:p>
          <a:p>
            <a:endParaRPr lang="ru-RU" dirty="0"/>
          </a:p>
          <a:p>
            <a:r>
              <a:rPr lang="ru-RU" dirty="0"/>
              <a:t>1. В лес пришла весна.</a:t>
            </a:r>
          </a:p>
          <a:p>
            <a:r>
              <a:rPr lang="ru-RU" dirty="0"/>
              <a:t>2. Белка сняла серую шубку.</a:t>
            </a:r>
          </a:p>
          <a:p>
            <a:r>
              <a:rPr lang="ru-RU" dirty="0"/>
              <a:t>3. Белка надела рыжую шубку.</a:t>
            </a:r>
          </a:p>
          <a:p>
            <a:r>
              <a:rPr lang="ru-RU" dirty="0"/>
              <a:t>4. Дятел построил белочке дупло.</a:t>
            </a:r>
          </a:p>
          <a:p>
            <a:r>
              <a:rPr lang="ru-RU" dirty="0"/>
              <a:t>5. В дупле живет белка и бельчата.</a:t>
            </a:r>
          </a:p>
          <a:p>
            <a:r>
              <a:rPr lang="ru-RU" dirty="0"/>
              <a:t>6. В дупле бельчата спят, кушают плоды, орешки, семечки.</a:t>
            </a:r>
          </a:p>
          <a:p>
            <a:r>
              <a:rPr lang="ru-RU" dirty="0"/>
              <a:t>7. Летом белка с бельчатами гуляют в лесу.</a:t>
            </a:r>
          </a:p>
          <a:p>
            <a:r>
              <a:rPr lang="ru-RU" dirty="0"/>
              <a:t>8. Бельчата прыгают по(на) деревьям(х).</a:t>
            </a:r>
          </a:p>
          <a:p>
            <a:r>
              <a:rPr lang="ru-RU" dirty="0"/>
              <a:t>9. Бельчата помогают белочке собирать(запасать) шишки, яблоки, грибы на зиму.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5881D8-FEED-4BB6-A99F-628EED9D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4" y="812799"/>
            <a:ext cx="3848202" cy="59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510C2-A127-4960-97B7-1E5BD891417B}"/>
              </a:ext>
            </a:extLst>
          </p:cNvPr>
          <p:cNvSpPr txBox="1"/>
          <p:nvPr/>
        </p:nvSpPr>
        <p:spPr>
          <a:xfrm>
            <a:off x="411479" y="570268"/>
            <a:ext cx="857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Выводы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5B07E9-4AFC-4442-80F5-6D172BE2DDBE}"/>
              </a:ext>
            </a:extLst>
          </p:cNvPr>
          <p:cNvSpPr txBox="1"/>
          <p:nvPr/>
        </p:nvSpPr>
        <p:spPr>
          <a:xfrm>
            <a:off x="411479" y="1701861"/>
            <a:ext cx="1103295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С помощью схем-моделей и </a:t>
            </a:r>
            <a:r>
              <a:rPr lang="ru-RU" sz="2200" dirty="0" err="1"/>
              <a:t>мнемотаблиц</a:t>
            </a:r>
            <a:r>
              <a:rPr lang="ru-RU" sz="2200" dirty="0"/>
              <a:t> удалось достичь следующих результатов: </a:t>
            </a:r>
          </a:p>
          <a:p>
            <a:endParaRPr lang="ru-RU" sz="2200" dirty="0"/>
          </a:p>
          <a:p>
            <a:r>
              <a:rPr lang="ru-RU" sz="2200" dirty="0"/>
              <a:t>✓ у детей появилось желание пересказывать сказки — как на </a:t>
            </a:r>
          </a:p>
          <a:p>
            <a:r>
              <a:rPr lang="ru-RU" sz="2200" dirty="0"/>
              <a:t>занятии, так и в повседневной жизни;</a:t>
            </a:r>
          </a:p>
          <a:p>
            <a:endParaRPr lang="ru-RU" sz="2200" dirty="0"/>
          </a:p>
          <a:p>
            <a:r>
              <a:rPr lang="ru-RU" sz="2200" dirty="0"/>
              <a:t>✓ расширился круг знаний об окружающем мире;</a:t>
            </a:r>
          </a:p>
          <a:p>
            <a:endParaRPr lang="ru-RU" sz="2200" dirty="0"/>
          </a:p>
          <a:p>
            <a:r>
              <a:rPr lang="ru-RU" sz="2200" dirty="0"/>
              <a:t>✓ активизировался словарный запас;</a:t>
            </a:r>
          </a:p>
          <a:p>
            <a:endParaRPr lang="ru-RU" sz="2200" dirty="0"/>
          </a:p>
          <a:p>
            <a:r>
              <a:rPr lang="ru-RU" sz="2200" dirty="0"/>
              <a:t>✓ дети преодолели робость, застенчивость, научились свободно </a:t>
            </a:r>
          </a:p>
          <a:p>
            <a:r>
              <a:rPr lang="ru-RU" sz="2200" dirty="0"/>
              <a:t>держаться перед аудиторией</a:t>
            </a:r>
          </a:p>
        </p:txBody>
      </p:sp>
    </p:spTree>
    <p:extLst>
      <p:ext uri="{BB962C8B-B14F-4D97-AF65-F5344CB8AC3E}">
        <p14:creationId xmlns:p14="http://schemas.microsoft.com/office/powerpoint/2010/main" val="380916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DCE5D3-457F-4831-8540-BE8B8FC7C151}"/>
              </a:ext>
            </a:extLst>
          </p:cNvPr>
          <p:cNvSpPr txBox="1"/>
          <p:nvPr/>
        </p:nvSpPr>
        <p:spPr>
          <a:xfrm>
            <a:off x="758791" y="615986"/>
            <a:ext cx="10674417" cy="5626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/>
              <a:t>Мнемотехника</a:t>
            </a:r>
            <a:r>
              <a:rPr lang="ru-RU" sz="2200" dirty="0"/>
              <a:t>, или мнемоника, в переводе с греческого — «искусство запоминания». Мнемотехника — это система методов и приемов, обеспечивающих эффективное запоминание, сохранение и воспроизведение информации. Использование мнемотехники для дошкольников сегодня становится все более актуальным. Особое место в работе с детьми занимает дидактический материал в форме </a:t>
            </a:r>
            <a:r>
              <a:rPr lang="ru-RU" sz="2200" dirty="0" err="1"/>
              <a:t>мнемотаблиц</a:t>
            </a:r>
            <a:r>
              <a:rPr lang="ru-RU" sz="2200" dirty="0"/>
              <a:t> и схем-моделей, что заметно облегчает детям овладение связной речью; кроме того, наличие зрительного плана-схемы делает рассказы (сказки) четкими, связными и последовательными. </a:t>
            </a:r>
            <a:r>
              <a:rPr lang="ru-RU" sz="2200" b="1" dirty="0" err="1"/>
              <a:t>Мнемотаблица</a:t>
            </a:r>
            <a:r>
              <a:rPr lang="ru-RU" sz="2200" dirty="0"/>
              <a:t> — это схема, в которую заложена определенная информация. Для детей младшего и среднего дошкольного возраста необходимо давать цветные </a:t>
            </a:r>
            <a:r>
              <a:rPr lang="ru-RU" sz="2200" dirty="0" err="1"/>
              <a:t>мнемотаблицы</a:t>
            </a:r>
            <a:r>
              <a:rPr lang="ru-RU" sz="2200" dirty="0"/>
              <a:t>, так как в памяти у детей быстрее остаются отдельные образы: лиса — рыжая, мышка — серая, елочка — зеленая. </a:t>
            </a:r>
          </a:p>
        </p:txBody>
      </p:sp>
    </p:spTree>
    <p:extLst>
      <p:ext uri="{BB962C8B-B14F-4D97-AF65-F5344CB8AC3E}">
        <p14:creationId xmlns:p14="http://schemas.microsoft.com/office/powerpoint/2010/main" val="264876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0A32D2-1136-41D2-8469-BBA84082D0E7}"/>
              </a:ext>
            </a:extLst>
          </p:cNvPr>
          <p:cNvSpPr txBox="1"/>
          <p:nvPr/>
        </p:nvSpPr>
        <p:spPr>
          <a:xfrm>
            <a:off x="298383" y="488557"/>
            <a:ext cx="1175244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Занятие состоит из нескольких этапов</a:t>
            </a:r>
            <a:r>
              <a:rPr lang="ru-RU" sz="2200" dirty="0"/>
              <a:t>. </a:t>
            </a:r>
          </a:p>
          <a:p>
            <a:endParaRPr lang="ru-RU" sz="2200" dirty="0"/>
          </a:p>
          <a:p>
            <a:r>
              <a:rPr lang="ru-RU" sz="2200" b="1" dirty="0"/>
              <a:t>1 этап</a:t>
            </a:r>
            <a:r>
              <a:rPr lang="ru-RU" sz="2200" dirty="0"/>
              <a:t>. Рассматривание таблиц и разбор того, что на ней изображено. </a:t>
            </a:r>
          </a:p>
          <a:p>
            <a:r>
              <a:rPr lang="ru-RU" sz="2200" b="1" dirty="0"/>
              <a:t>2 этап</a:t>
            </a:r>
            <a:r>
              <a:rPr lang="ru-RU" sz="2200" dirty="0"/>
              <a:t>. Осуществляется перекодирование информации, т. е. преобразование из символов в образы, например: домик —               , волк —          , медведь — </a:t>
            </a:r>
          </a:p>
          <a:p>
            <a:r>
              <a:rPr lang="ru-RU" sz="2200" b="1" dirty="0"/>
              <a:t>3 этап</a:t>
            </a:r>
            <a:r>
              <a:rPr lang="ru-RU" sz="2200" dirty="0"/>
              <a:t>. После перекодирования осуществляется пересказ сказки </a:t>
            </a:r>
          </a:p>
          <a:p>
            <a:r>
              <a:rPr lang="ru-RU" sz="2200" dirty="0"/>
              <a:t>с опорой на символы (образы), т.е. происходит отработка метода Запоминания</a:t>
            </a:r>
            <a:endParaRPr lang="en-US" sz="2200" dirty="0"/>
          </a:p>
          <a:p>
            <a:endParaRPr lang="en-US" sz="2200" dirty="0"/>
          </a:p>
          <a:p>
            <a:r>
              <a:rPr lang="ru-RU" sz="2200" b="1" dirty="0"/>
              <a:t>Этапы работы со схемой-моделью: </a:t>
            </a:r>
          </a:p>
          <a:p>
            <a:r>
              <a:rPr lang="ru-RU" sz="2200" dirty="0"/>
              <a:t>✓ учить детей заменять ключевые слова в предложениях </a:t>
            </a:r>
          </a:p>
          <a:p>
            <a:r>
              <a:rPr lang="ru-RU" sz="2200" dirty="0"/>
              <a:t>значками-символами; учить зарисовывать предметы и явления </a:t>
            </a:r>
          </a:p>
          <a:p>
            <a:r>
              <a:rPr lang="ru-RU" sz="2200" dirty="0"/>
              <a:t>природы не только символами, но и буквами, а также простыми </a:t>
            </a:r>
          </a:p>
          <a:p>
            <a:r>
              <a:rPr lang="ru-RU" sz="2200" dirty="0"/>
              <a:t>словами (мама, дом, еда) — если дети умеют читать и писать;</a:t>
            </a:r>
          </a:p>
          <a:p>
            <a:r>
              <a:rPr lang="ru-RU" sz="2200" dirty="0"/>
              <a:t>✓ самостоятельно, с помощью знаков-символов, заполнять </a:t>
            </a:r>
          </a:p>
          <a:p>
            <a:r>
              <a:rPr lang="ru-RU" sz="2200" dirty="0"/>
              <a:t>схему-модель. Использовать схему-модель как план пересказа;</a:t>
            </a:r>
          </a:p>
          <a:p>
            <a:r>
              <a:rPr lang="ru-RU" sz="2200" dirty="0"/>
              <a:t>✓ закреплять изученный материал путем неоднократного повторения рассказа с опорой на составленную ранее схему</a:t>
            </a:r>
            <a:r>
              <a:rPr lang="en-US" sz="2200" dirty="0"/>
              <a:t> </a:t>
            </a:r>
            <a:r>
              <a:rPr lang="ru-RU" sz="2200" dirty="0"/>
              <a:t>модель</a:t>
            </a:r>
          </a:p>
          <a:p>
            <a:endParaRPr lang="ru-RU" sz="2200" dirty="0"/>
          </a:p>
        </p:txBody>
      </p:sp>
      <p:pic>
        <p:nvPicPr>
          <p:cNvPr id="7" name="Рисунок 6" descr="Загородная сцена контур">
            <a:extLst>
              <a:ext uri="{FF2B5EF4-FFF2-40B4-BE49-F238E27FC236}">
                <a16:creationId xmlns:a16="http://schemas.microsoft.com/office/drawing/2014/main" xmlns="" id="{2FD611B7-B5C4-40BE-89E6-501B13F27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6467" y="1688433"/>
            <a:ext cx="703578" cy="703578"/>
          </a:xfrm>
          <a:prstGeom prst="rect">
            <a:avLst/>
          </a:prstGeom>
        </p:spPr>
      </p:pic>
      <p:pic>
        <p:nvPicPr>
          <p:cNvPr id="8" name="Рисунок 7" descr="Волк со сплошной заливкой">
            <a:extLst>
              <a:ext uri="{FF2B5EF4-FFF2-40B4-BE49-F238E27FC236}">
                <a16:creationId xmlns:a16="http://schemas.microsoft.com/office/drawing/2014/main" xmlns="" id="{D134CC91-654F-424F-AB13-9A331235C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14060" y="1760801"/>
            <a:ext cx="563879" cy="563879"/>
          </a:xfrm>
          <a:prstGeom prst="rect">
            <a:avLst/>
          </a:prstGeom>
        </p:spPr>
      </p:pic>
      <p:pic>
        <p:nvPicPr>
          <p:cNvPr id="10" name="Рисунок 9" descr="Медведь контур">
            <a:extLst>
              <a:ext uri="{FF2B5EF4-FFF2-40B4-BE49-F238E27FC236}">
                <a16:creationId xmlns:a16="http://schemas.microsoft.com/office/drawing/2014/main" xmlns="" id="{8ACCBAB6-55DC-48A5-9DFE-7071CE0146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910717" y="1789856"/>
            <a:ext cx="534824" cy="5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E11A4F-DA83-4EC3-8F94-46E553BFF705}"/>
              </a:ext>
            </a:extLst>
          </p:cNvPr>
          <p:cNvSpPr txBox="1"/>
          <p:nvPr/>
        </p:nvSpPr>
        <p:spPr>
          <a:xfrm>
            <a:off x="625642" y="479453"/>
            <a:ext cx="107995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Составление рассказа «Весна идет» (старшая группа) </a:t>
            </a:r>
          </a:p>
          <a:p>
            <a:endParaRPr lang="ru-RU" sz="2200" dirty="0"/>
          </a:p>
          <a:p>
            <a:r>
              <a:rPr lang="ru-RU" sz="2200" b="1" dirty="0"/>
              <a:t>Задачи: </a:t>
            </a:r>
          </a:p>
          <a:p>
            <a:r>
              <a:rPr lang="ru-RU" sz="2200" dirty="0"/>
              <a:t>✓ закрепить и расширить словарь детей по теме «Весна»;</a:t>
            </a:r>
          </a:p>
          <a:p>
            <a:r>
              <a:rPr lang="ru-RU" sz="2200" dirty="0"/>
              <a:t>✓ совершенствовать грамматический строй речи (образование </a:t>
            </a:r>
          </a:p>
          <a:p>
            <a:r>
              <a:rPr lang="ru-RU" sz="2200" dirty="0"/>
              <a:t>существительных с уменьшительно-ласкательными суффиксами, </a:t>
            </a:r>
          </a:p>
          <a:p>
            <a:r>
              <a:rPr lang="ru-RU" sz="2200" dirty="0"/>
              <a:t>согласование существительных с прилагательными);</a:t>
            </a:r>
          </a:p>
          <a:p>
            <a:r>
              <a:rPr lang="ru-RU" sz="2200" dirty="0"/>
              <a:t>✓ упражнять детей в умении рассказывать о временах года (весна) с </a:t>
            </a:r>
          </a:p>
          <a:p>
            <a:r>
              <a:rPr lang="ru-RU" sz="2200" dirty="0"/>
              <a:t>использованием наглядных пособий, связно, в логической </a:t>
            </a:r>
          </a:p>
          <a:p>
            <a:r>
              <a:rPr lang="ru-RU" sz="2200" dirty="0"/>
              <a:t>последовательности;</a:t>
            </a:r>
          </a:p>
          <a:p>
            <a:r>
              <a:rPr lang="ru-RU" sz="2200" dirty="0"/>
              <a:t>✓ формировать понятия причинно-следственных связей и закономерностей в явлениях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95591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D52AF0-2EAC-427A-B62B-CAD914F96424}"/>
              </a:ext>
            </a:extLst>
          </p:cNvPr>
          <p:cNvSpPr txBox="1"/>
          <p:nvPr/>
        </p:nvSpPr>
        <p:spPr>
          <a:xfrm>
            <a:off x="3940626" y="916924"/>
            <a:ext cx="788561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Рассказ по </a:t>
            </a:r>
            <a:r>
              <a:rPr lang="ru-RU" sz="2200" b="1" dirty="0" err="1">
                <a:solidFill>
                  <a:schemeClr val="accent6"/>
                </a:solidFill>
              </a:rPr>
              <a:t>мнемотаблице</a:t>
            </a:r>
            <a:r>
              <a:rPr lang="ru-RU" sz="2200" b="1" dirty="0">
                <a:solidFill>
                  <a:schemeClr val="accent6"/>
                </a:solidFill>
              </a:rPr>
              <a:t> «Весна» №1 </a:t>
            </a:r>
          </a:p>
          <a:p>
            <a:r>
              <a:rPr lang="ru-RU" dirty="0"/>
              <a:t>Весной пригревает яркое солнышко. На крышах домов тают </a:t>
            </a:r>
          </a:p>
          <a:p>
            <a:r>
              <a:rPr lang="ru-RU" dirty="0"/>
              <a:t>сосульки, а на земле появляются лужи. Все люди отмечают весной </a:t>
            </a:r>
          </a:p>
          <a:p>
            <a:r>
              <a:rPr lang="ru-RU" dirty="0"/>
              <a:t>мамин праздник — 8 Марта. Я сделал(а) для своей мамы </a:t>
            </a:r>
          </a:p>
          <a:p>
            <a:r>
              <a:rPr lang="ru-RU" dirty="0"/>
              <a:t>поздравительную открытку и подарил (а) 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87677E-8911-4BFA-932E-E52087D7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53" y="2662697"/>
            <a:ext cx="2904307" cy="1486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BC3394-62A2-4BAD-9341-E2005D43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53" y="4418004"/>
            <a:ext cx="2904307" cy="22266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607C11-7C6A-4C1A-BF9B-B91E008FBF48}"/>
              </a:ext>
            </a:extLst>
          </p:cNvPr>
          <p:cNvSpPr txBox="1"/>
          <p:nvPr/>
        </p:nvSpPr>
        <p:spPr>
          <a:xfrm>
            <a:off x="3940626" y="2690336"/>
            <a:ext cx="743857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Рассказ по </a:t>
            </a:r>
            <a:r>
              <a:rPr lang="ru-RU" sz="2200" b="1" dirty="0" err="1">
                <a:solidFill>
                  <a:schemeClr val="accent6"/>
                </a:solidFill>
              </a:rPr>
              <a:t>мнемотаблице</a:t>
            </a:r>
            <a:r>
              <a:rPr lang="ru-RU" sz="2200" b="1" dirty="0">
                <a:solidFill>
                  <a:schemeClr val="accent6"/>
                </a:solidFill>
              </a:rPr>
              <a:t> «Весна» №2 </a:t>
            </a:r>
          </a:p>
          <a:p>
            <a:r>
              <a:rPr lang="ru-RU" dirty="0"/>
              <a:t>Весной пригревает теплое и ласковое солнышко. Тают на </a:t>
            </a:r>
          </a:p>
          <a:p>
            <a:r>
              <a:rPr lang="ru-RU" dirty="0"/>
              <a:t>крышах сосульки, и появляются лужи. Дети пускают в них и </a:t>
            </a:r>
          </a:p>
          <a:p>
            <a:r>
              <a:rPr lang="ru-RU" dirty="0"/>
              <a:t>ручейках кораблики. Весной распускаются первые цветы —</a:t>
            </a:r>
          </a:p>
          <a:p>
            <a:r>
              <a:rPr lang="ru-RU" dirty="0"/>
              <a:t>подснежники, а на деревьях появляются зеленые листочки.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26CE8E4-3018-4AC9-9B93-E62072C8A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41" y="907695"/>
            <a:ext cx="1918337" cy="14865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EF37AA-8853-4393-8DDE-99C2BDF720C9}"/>
              </a:ext>
            </a:extLst>
          </p:cNvPr>
          <p:cNvSpPr txBox="1"/>
          <p:nvPr/>
        </p:nvSpPr>
        <p:spPr>
          <a:xfrm>
            <a:off x="3940626" y="4654159"/>
            <a:ext cx="73498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Рассказ по </a:t>
            </a:r>
            <a:r>
              <a:rPr lang="ru-RU" sz="2200" b="1" dirty="0" err="1">
                <a:solidFill>
                  <a:schemeClr val="accent6"/>
                </a:solidFill>
              </a:rPr>
              <a:t>мнемотаблице</a:t>
            </a:r>
            <a:r>
              <a:rPr lang="ru-RU" sz="2200" b="1" dirty="0">
                <a:solidFill>
                  <a:schemeClr val="accent6"/>
                </a:solidFill>
              </a:rPr>
              <a:t> «Весна» №3 </a:t>
            </a:r>
          </a:p>
          <a:p>
            <a:r>
              <a:rPr lang="ru-RU" dirty="0"/>
              <a:t>Весной пригревает яркое солнышко. На крышах домов тают </a:t>
            </a:r>
          </a:p>
          <a:p>
            <a:r>
              <a:rPr lang="ru-RU" dirty="0"/>
              <a:t>сосульки, а на земле появляются лужи и ручейки. На деревьях </a:t>
            </a:r>
          </a:p>
          <a:p>
            <a:r>
              <a:rPr lang="ru-RU" dirty="0"/>
              <a:t>набухают почки, из которых скоро появятся первые зеленые </a:t>
            </a:r>
          </a:p>
          <a:p>
            <a:r>
              <a:rPr lang="ru-RU" dirty="0"/>
              <a:t>листочки. Из далеких стран начинают прилетать птицы: ласточки, </a:t>
            </a:r>
          </a:p>
          <a:p>
            <a:r>
              <a:rPr lang="ru-RU" dirty="0"/>
              <a:t>скворцы. Я очень люблю весну!</a:t>
            </a:r>
          </a:p>
        </p:txBody>
      </p:sp>
    </p:spTree>
    <p:extLst>
      <p:ext uri="{BB962C8B-B14F-4D97-AF65-F5344CB8AC3E}">
        <p14:creationId xmlns:p14="http://schemas.microsoft.com/office/powerpoint/2010/main" val="155276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1FE003-CAF2-4504-8BD4-F9E5FCB6A44F}"/>
              </a:ext>
            </a:extLst>
          </p:cNvPr>
          <p:cNvSpPr txBox="1"/>
          <p:nvPr/>
        </p:nvSpPr>
        <p:spPr>
          <a:xfrm>
            <a:off x="1012657" y="477893"/>
            <a:ext cx="1103817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ЗАУЧИВАНИЕ СТИХОВ И ПОТЕШЕК С ИСПОЛЬЗОВАНИЕМ ПРИЕМОВ МНЕМОТЕХНИКИ</a:t>
            </a:r>
          </a:p>
          <a:p>
            <a:r>
              <a:rPr lang="ru-RU" sz="2200" b="1" dirty="0">
                <a:solidFill>
                  <a:schemeClr val="accent6"/>
                </a:solidFill>
              </a:rPr>
              <a:t> </a:t>
            </a:r>
          </a:p>
          <a:p>
            <a:r>
              <a:rPr lang="ru-RU" dirty="0"/>
              <a:t>Дети любят стихи, любят их слушать и рассказывать. Но не все могут быстро запомнить стихи: у некоторых детей заучивание стихов или потешек вызывает большие трудности, быстрое утомление и </a:t>
            </a:r>
          </a:p>
          <a:p>
            <a:r>
              <a:rPr lang="ru-RU" dirty="0"/>
              <a:t>отрицательные эмоции.</a:t>
            </a:r>
          </a:p>
          <a:p>
            <a:r>
              <a:rPr lang="ru-RU" dirty="0"/>
              <a:t>В </a:t>
            </a:r>
            <a:r>
              <a:rPr lang="ru-RU" dirty="0" err="1"/>
              <a:t>мнемотаблице</a:t>
            </a:r>
            <a:r>
              <a:rPr lang="ru-RU" dirty="0"/>
              <a:t> схематически возможно изображение героев, явлений природы, некоторых действий, т. е. можно изобразить все то, что я считаю нужным, и так, чтобы нарисованное было понятно детям.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5A1668-B93B-44DE-8463-800FDA2F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7" y="2962639"/>
            <a:ext cx="3619671" cy="1876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6211616-E819-4CBE-90BB-A00C5E3BE71A}"/>
              </a:ext>
            </a:extLst>
          </p:cNvPr>
          <p:cNvSpPr txBox="1"/>
          <p:nvPr/>
        </p:nvSpPr>
        <p:spPr>
          <a:xfrm>
            <a:off x="1181333" y="4968967"/>
            <a:ext cx="3236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Наша Таня громко плачет: </a:t>
            </a:r>
          </a:p>
          <a:p>
            <a:r>
              <a:rPr lang="ru-RU" dirty="0"/>
              <a:t>Уронила в речку мячик. </a:t>
            </a:r>
          </a:p>
          <a:p>
            <a:r>
              <a:rPr lang="ru-RU" dirty="0"/>
              <a:t>Тише, Танечка, не плачь, </a:t>
            </a:r>
          </a:p>
          <a:p>
            <a:r>
              <a:rPr lang="ru-RU" dirty="0"/>
              <a:t>Не утонет в речке мяч.</a:t>
            </a:r>
          </a:p>
          <a:p>
            <a:pPr algn="r"/>
            <a:r>
              <a:rPr lang="ru-RU" dirty="0"/>
              <a:t>А. Барто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435B64-2539-4656-BC9A-E870BCA6E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77" y="4042353"/>
            <a:ext cx="2780654" cy="21422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F8A290-DE76-441B-A2F2-E099D9AD7BA2}"/>
              </a:ext>
            </a:extLst>
          </p:cNvPr>
          <p:cNvSpPr txBox="1"/>
          <p:nvPr/>
        </p:nvSpPr>
        <p:spPr>
          <a:xfrm>
            <a:off x="8767238" y="3682303"/>
            <a:ext cx="30814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Маша варежку надела:</a:t>
            </a:r>
          </a:p>
          <a:p>
            <a:r>
              <a:rPr lang="ru-RU" dirty="0"/>
              <a:t>— Ой, куда я пальчик дела? </a:t>
            </a:r>
          </a:p>
          <a:p>
            <a:r>
              <a:rPr lang="ru-RU" dirty="0"/>
              <a:t>Нету пальчика, пропал,</a:t>
            </a:r>
          </a:p>
          <a:p>
            <a:r>
              <a:rPr lang="ru-RU" dirty="0"/>
              <a:t>В свой домишко не попал.</a:t>
            </a:r>
          </a:p>
          <a:p>
            <a:r>
              <a:rPr lang="ru-RU" dirty="0"/>
              <a:t>Маша варежку сняла:</a:t>
            </a:r>
          </a:p>
          <a:p>
            <a:r>
              <a:rPr lang="ru-RU" dirty="0"/>
              <a:t>— Поглядите-ка, нашла! </a:t>
            </a:r>
          </a:p>
          <a:p>
            <a:r>
              <a:rPr lang="ru-RU" dirty="0"/>
              <a:t>Ищешь, ищешь и найдешь. </a:t>
            </a:r>
          </a:p>
          <a:p>
            <a:r>
              <a:rPr lang="ru-RU" dirty="0"/>
              <a:t>Здравствуй, пальчик!</a:t>
            </a:r>
          </a:p>
          <a:p>
            <a:r>
              <a:rPr lang="ru-RU" dirty="0"/>
              <a:t>Как живешь?</a:t>
            </a:r>
          </a:p>
          <a:p>
            <a:pPr algn="r"/>
            <a:r>
              <a:rPr lang="ru-RU" dirty="0"/>
              <a:t>А. </a:t>
            </a:r>
            <a:r>
              <a:rPr lang="ru-RU" dirty="0" err="1"/>
              <a:t>Саконская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85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78873BA-EA61-4D31-BB95-5ABED8C1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4" y="812799"/>
            <a:ext cx="11591004" cy="535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12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162C1B-73E7-4C48-8275-751A5DF50457}"/>
              </a:ext>
            </a:extLst>
          </p:cNvPr>
          <p:cNvSpPr txBox="1"/>
          <p:nvPr/>
        </p:nvSpPr>
        <p:spPr>
          <a:xfrm>
            <a:off x="1528009" y="547921"/>
            <a:ext cx="10291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6"/>
                </a:solidFill>
              </a:rPr>
              <a:t>Автоматизация и дифференциация звуков с помощью мнемотехники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CCEC2C-44AB-42FB-9C23-CE48391D3C90}"/>
              </a:ext>
            </a:extLst>
          </p:cNvPr>
          <p:cNvSpPr txBox="1"/>
          <p:nvPr/>
        </p:nvSpPr>
        <p:spPr>
          <a:xfrm>
            <a:off x="554790" y="1128202"/>
            <a:ext cx="11027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Сказки-связки звуков Р, </a:t>
            </a:r>
            <a:r>
              <a:rPr lang="ru-RU" dirty="0" err="1"/>
              <a:t>Рь</a:t>
            </a:r>
            <a:r>
              <a:rPr lang="ru-RU" dirty="0"/>
              <a:t> «Лиса и ворона»* (по мотивам басни </a:t>
            </a:r>
            <a:r>
              <a:rPr lang="ru-RU" dirty="0" err="1"/>
              <a:t>И.Крылова</a:t>
            </a:r>
            <a:r>
              <a:rPr lang="ru-RU" dirty="0"/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65EC63-5068-4955-9E3E-566081A2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24" y="1497534"/>
            <a:ext cx="3648396" cy="52376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757DAA-0F42-488A-8F12-7F27A1BDA616}"/>
              </a:ext>
            </a:extLst>
          </p:cNvPr>
          <p:cNvSpPr txBox="1"/>
          <p:nvPr/>
        </p:nvSpPr>
        <p:spPr>
          <a:xfrm>
            <a:off x="5004604" y="1843950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Примерный текст сказки-связки «Лиса и ворона»:</a:t>
            </a:r>
          </a:p>
          <a:p>
            <a:endParaRPr lang="ru-RU" dirty="0"/>
          </a:p>
          <a:p>
            <a:r>
              <a:rPr lang="ru-RU" dirty="0"/>
              <a:t>1. В лесу летала ворона.</a:t>
            </a:r>
          </a:p>
          <a:p>
            <a:r>
              <a:rPr lang="ru-RU" dirty="0"/>
              <a:t>2. Ворона увидела в траве кусок сыра.</a:t>
            </a:r>
          </a:p>
          <a:p>
            <a:r>
              <a:rPr lang="ru-RU" dirty="0"/>
              <a:t>3. Ворона взяла сыр и села на дерево.</a:t>
            </a:r>
          </a:p>
          <a:p>
            <a:r>
              <a:rPr lang="ru-RU" dirty="0"/>
              <a:t>4. Лиса почуяла сыр и увидела ворону.</a:t>
            </a:r>
          </a:p>
          <a:p>
            <a:r>
              <a:rPr lang="ru-RU" dirty="0"/>
              <a:t>5. Лиса села под дерево.</a:t>
            </a:r>
          </a:p>
          <a:p>
            <a:r>
              <a:rPr lang="ru-RU" dirty="0"/>
              <a:t>6. Ворона сыр во рту держала.</a:t>
            </a:r>
          </a:p>
          <a:p>
            <a:r>
              <a:rPr lang="ru-RU" dirty="0"/>
              <a:t>7. Ворона увидела лису.</a:t>
            </a:r>
          </a:p>
          <a:p>
            <a:r>
              <a:rPr lang="ru-RU" dirty="0"/>
              <a:t>8. Ворона громко каркнула и сыр упал.</a:t>
            </a:r>
          </a:p>
          <a:p>
            <a:r>
              <a:rPr lang="ru-RU" dirty="0"/>
              <a:t>9. Лиса взяла сыр и убежала в нору.</a:t>
            </a:r>
          </a:p>
        </p:txBody>
      </p:sp>
    </p:spTree>
    <p:extLst>
      <p:ext uri="{BB962C8B-B14F-4D97-AF65-F5344CB8AC3E}">
        <p14:creationId xmlns:p14="http://schemas.microsoft.com/office/powerpoint/2010/main" val="103838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A510C2-A127-4960-97B7-1E5BD891417B}"/>
              </a:ext>
            </a:extLst>
          </p:cNvPr>
          <p:cNvSpPr txBox="1"/>
          <p:nvPr/>
        </p:nvSpPr>
        <p:spPr>
          <a:xfrm>
            <a:off x="324852" y="320660"/>
            <a:ext cx="60976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/>
                </a:solidFill>
              </a:rPr>
              <a:t>Сказки-связки звуков Р, </a:t>
            </a:r>
            <a:r>
              <a:rPr lang="ru-RU" sz="2200" b="1" dirty="0" err="1">
                <a:solidFill>
                  <a:schemeClr val="accent6"/>
                </a:solidFill>
              </a:rPr>
              <a:t>Рь</a:t>
            </a:r>
            <a:r>
              <a:rPr lang="ru-RU" sz="2200" b="1" dirty="0">
                <a:solidFill>
                  <a:schemeClr val="accent6"/>
                </a:solidFill>
              </a:rPr>
              <a:t> «Три поросенка»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8FC8FB-68BE-42E6-8BEC-2FBCDC90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52" y="837395"/>
            <a:ext cx="3968015" cy="5723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EBEECD-C84B-4496-B025-8A0BD1C405FF}"/>
              </a:ext>
            </a:extLst>
          </p:cNvPr>
          <p:cNvSpPr txBox="1"/>
          <p:nvPr/>
        </p:nvSpPr>
        <p:spPr>
          <a:xfrm>
            <a:off x="4850333" y="818146"/>
            <a:ext cx="60976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Примерный текст сказки-связки «Три поросенка»:</a:t>
            </a:r>
          </a:p>
          <a:p>
            <a:endParaRPr lang="ru-RU" dirty="0"/>
          </a:p>
          <a:p>
            <a:r>
              <a:rPr lang="ru-RU" dirty="0"/>
              <a:t>1. В лесу три поросенка жили.</a:t>
            </a:r>
          </a:p>
          <a:p>
            <a:r>
              <a:rPr lang="ru-RU" dirty="0"/>
              <a:t>2. Поросят звали: Первый поросенок, Второй поросенок, Третий поросенок.</a:t>
            </a:r>
          </a:p>
          <a:p>
            <a:r>
              <a:rPr lang="ru-RU" dirty="0"/>
              <a:t>3. Летом три поросенка прыгали, бегали по травке.</a:t>
            </a:r>
          </a:p>
          <a:p>
            <a:r>
              <a:rPr lang="ru-RU" dirty="0"/>
              <a:t>4. Три поросенка лежали в луже, кушали орехи.</a:t>
            </a:r>
          </a:p>
          <a:p>
            <a:r>
              <a:rPr lang="ru-RU" dirty="0"/>
              <a:t>5. Пришла осень, трем поросятам стало холодно.</a:t>
            </a:r>
          </a:p>
          <a:p>
            <a:r>
              <a:rPr lang="ru-RU" dirty="0"/>
              <a:t>6. Три поросенка построили три домика.</a:t>
            </a:r>
          </a:p>
          <a:p>
            <a:r>
              <a:rPr lang="ru-RU" dirty="0"/>
              <a:t>7. Первый поросенок построил домик из травы.</a:t>
            </a:r>
          </a:p>
          <a:p>
            <a:r>
              <a:rPr lang="ru-RU" dirty="0"/>
              <a:t>8. Второй поросенок построил домик из веточек.</a:t>
            </a:r>
          </a:p>
          <a:p>
            <a:r>
              <a:rPr lang="ru-RU" dirty="0"/>
              <a:t>9. Третий поросенок построил домик из кирпичей.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78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1285</Words>
  <Application>Microsoft Office PowerPoint</Application>
  <PresentationFormat>Широкоэкранный</PresentationFormat>
  <Paragraphs>148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Использование метода мнемотехники в коррекции речевых нарушений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читательской грамотности дошкольников С ПРИМЕНЕНИЕМ ПРИЕМОВ ТЕХНОЛОГИИ КРИТИЧЕСКОГО МЫШЛЕНИЯ</dc:title>
  <dc:creator>Dmitry Karasev</dc:creator>
  <cp:lastModifiedBy>User</cp:lastModifiedBy>
  <cp:revision>30</cp:revision>
  <dcterms:created xsi:type="dcterms:W3CDTF">2021-12-14T13:22:06Z</dcterms:created>
  <dcterms:modified xsi:type="dcterms:W3CDTF">2022-05-17T05:35:22Z</dcterms:modified>
</cp:coreProperties>
</file>