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1.png"/><Relationship Id="rId3" Type="http://schemas.openxmlformats.org/officeDocument/2006/relationships/image" Target="../media/image-6-1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B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371600"/>
            <a:ext cx="4572000" cy="4572000"/>
          </a:xfrm>
          <a:prstGeom prst="ellipse">
            <a:avLst/>
          </a:prstGeom>
          <a:solidFill>
            <a:srgbClr val="26305E"/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754880"/>
            <a:ext cx="4114800" cy="4114800"/>
          </a:xfrm>
          <a:prstGeom prst="ellipse">
            <a:avLst/>
          </a:prstGeom>
          <a:solidFill>
            <a:srgbClr val="1A2350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685800"/>
            <a:ext cx="822960" cy="822960"/>
          </a:xfrm>
          <a:prstGeom prst="ellipse">
            <a:avLst/>
          </a:prstGeom>
          <a:solidFill>
            <a:srgbClr val="E85D2F"/>
          </a:solidFill>
          <a:ln/>
        </p:spPr>
      </p:sp>
      <p:pic>
        <p:nvPicPr>
          <p:cNvPr id="5" name="Image 0" descr="icons/FaRoad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470" y="883310"/>
            <a:ext cx="427939" cy="42793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3317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ПАМЯТКА ДЛЯ РОДИТЕЛЕЙ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777240" y="2743200"/>
            <a:ext cx="9144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Дети и дорога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822960" y="3886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E7E9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Их жизнь </a:t>
            </a:r>
            <a:pPr indent="0" marL="0">
              <a:buNone/>
            </a:pPr>
            <a:r>
              <a:rPr lang="en-US" sz="2400" dirty="0">
                <a:solidFill>
                  <a:srgbClr val="E7E9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</a:t>
            </a:r>
            <a:pPr indent="0" marL="0">
              <a:buNone/>
            </a:pPr>
            <a:r>
              <a:rPr lang="en-US" sz="2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наших руках</a:t>
            </a:r>
            <a:endParaRPr lang="en-US" sz="2400" dirty="0"/>
          </a:p>
        </p:txBody>
      </p:sp>
      <p:sp>
        <p:nvSpPr>
          <p:cNvPr id="9" name="Shape 6"/>
          <p:cNvSpPr/>
          <p:nvPr/>
        </p:nvSpPr>
        <p:spPr>
          <a:xfrm>
            <a:off x="822960" y="5029200"/>
            <a:ext cx="4206240" cy="777240"/>
          </a:xfrm>
          <a:prstGeom prst="roundRect">
            <a:avLst>
              <a:gd name="adj" fmla="val 14118"/>
            </a:avLst>
          </a:prstGeom>
          <a:solidFill>
            <a:srgbClr val="E85D2F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502920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Безопасность детей на дороге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22960" y="5989320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Уважаемые родители! Безопасность детей на дороге — это общая ответственность семьи и общества.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11411712" y="320040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11411712" y="320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ДЕТИ — НЕ ВЗРОСЛЫЕ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241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Ребёнок воспринимает дорожную ситуацию иначе, чем взрослый — ему трудно правильно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оценить скорость автомобиля, расстояние до него и возможную опасность.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1024128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468880"/>
            <a:ext cx="594360" cy="594360"/>
          </a:xfrm>
          <a:prstGeom prst="ellipse">
            <a:avLst/>
          </a:prstGeom>
          <a:solidFill>
            <a:srgbClr val="1E2761"/>
          </a:solidFill>
          <a:ln/>
        </p:spPr>
      </p:sp>
      <p:pic>
        <p:nvPicPr>
          <p:cNvPr id="6" name="Image 0" descr="icons/FaEy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046" y="2611526"/>
            <a:ext cx="309067" cy="30906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2404872"/>
            <a:ext cx="8869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Узкий угол обзора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737360" y="2743200"/>
            <a:ext cx="8869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Ребёнок видит дорогу иначе и хуже оценивает расстояние до машин.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40080" y="3429000"/>
            <a:ext cx="1024128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611880"/>
            <a:ext cx="594360" cy="594360"/>
          </a:xfrm>
          <a:prstGeom prst="ellipse">
            <a:avLst/>
          </a:prstGeom>
          <a:solidFill>
            <a:srgbClr val="1E2761"/>
          </a:solidFill>
          <a:ln/>
        </p:spPr>
      </p:sp>
      <p:pic>
        <p:nvPicPr>
          <p:cNvPr id="11" name="Image 1" descr="icons/FaBolt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46" y="3754526"/>
            <a:ext cx="309067" cy="30906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37360" y="3547872"/>
            <a:ext cx="8869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Эмоции сильнее логики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1737360" y="3886200"/>
            <a:ext cx="8869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волнении или азарте ребёнок может забыть о правилах безопасности.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4572000"/>
            <a:ext cx="1024128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754880"/>
            <a:ext cx="594360" cy="594360"/>
          </a:xfrm>
          <a:prstGeom prst="ellipse">
            <a:avLst/>
          </a:prstGeom>
          <a:solidFill>
            <a:srgbClr val="1E2761"/>
          </a:solidFill>
          <a:ln/>
        </p:spPr>
      </p:sp>
      <p:pic>
        <p:nvPicPr>
          <p:cNvPr id="16" name="Image 2" descr="icons/FaChild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46" y="4897526"/>
            <a:ext cx="309067" cy="30906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37360" y="4690872"/>
            <a:ext cx="8869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Реакция и внимание ещё неустойчивы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737360" y="5029200"/>
            <a:ext cx="8869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Даже внимательный ребёнок может растеряться в сложной ситуации.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40080" y="5806440"/>
            <a:ext cx="10241280" cy="658368"/>
          </a:xfrm>
          <a:prstGeom prst="roundRect">
            <a:avLst>
              <a:gd name="adj" fmla="val 13889"/>
            </a:avLst>
          </a:prstGeom>
          <a:solidFill>
            <a:srgbClr val="F2A65A"/>
          </a:solidFill>
          <a:ln/>
        </p:spPr>
      </p:sp>
      <p:sp>
        <p:nvSpPr>
          <p:cNvPr id="20" name="Shape 15"/>
          <p:cNvSpPr/>
          <p:nvPr/>
        </p:nvSpPr>
        <p:spPr>
          <a:xfrm>
            <a:off x="822960" y="5897880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1" name="Image 3" descr="icons/FaExclamationTriangle_E85D2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6007608"/>
            <a:ext cx="237744" cy="23774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417320" y="5806440"/>
            <a:ext cx="9326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B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Даже если ребёнок умный и послушный — он всё равно ребёнок.</a:t>
            </a:r>
            <a:endParaRPr lang="en-US" sz="1450" dirty="0"/>
          </a:p>
        </p:txBody>
      </p:sp>
      <p:sp>
        <p:nvSpPr>
          <p:cNvPr id="23" name="Shape 17"/>
          <p:cNvSpPr/>
          <p:nvPr/>
        </p:nvSpPr>
        <p:spPr>
          <a:xfrm>
            <a:off x="11411712" y="320040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4" name="Text 18"/>
          <p:cNvSpPr/>
          <p:nvPr/>
        </p:nvSpPr>
        <p:spPr>
          <a:xfrm>
            <a:off x="11411712" y="320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ЛИЧНЫЙ ПРИМЕР — ЛУЧШИЙ УРОК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241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Дети всегда копируют поведение взрослых. Если родители нарушают правила,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ребёнок запоминает именно это.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2331720"/>
            <a:ext cx="489204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542032"/>
            <a:ext cx="566928" cy="566928"/>
          </a:xfrm>
          <a:prstGeom prst="ellipse">
            <a:avLst/>
          </a:prstGeom>
          <a:solidFill>
            <a:srgbClr val="2E9E5B"/>
          </a:solidFill>
          <a:ln/>
        </p:spPr>
      </p:sp>
      <p:pic>
        <p:nvPicPr>
          <p:cNvPr id="6" name="Image 0" descr="icons/FaTrafficLight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4743" y="2678095"/>
            <a:ext cx="294803" cy="29480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331720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Переходите дорогу только на зелёный сигнал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989320" y="2331720"/>
            <a:ext cx="489204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217920" y="2542032"/>
            <a:ext cx="566928" cy="566928"/>
          </a:xfrm>
          <a:prstGeom prst="ellipse">
            <a:avLst/>
          </a:prstGeom>
          <a:solidFill>
            <a:srgbClr val="2E9E5B"/>
          </a:solidFill>
          <a:ln/>
        </p:spPr>
      </p:sp>
      <p:pic>
        <p:nvPicPr>
          <p:cNvPr id="10" name="Image 1" descr="icons/FaBan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983" y="2678095"/>
            <a:ext cx="294803" cy="29480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949440" y="2331720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перебегайте проезжую часть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3566160"/>
            <a:ext cx="489204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868680" y="3776472"/>
            <a:ext cx="566928" cy="566928"/>
          </a:xfrm>
          <a:prstGeom prst="ellipse">
            <a:avLst/>
          </a:prstGeom>
          <a:solidFill>
            <a:srgbClr val="2E9E5B"/>
          </a:solidFill>
          <a:ln/>
        </p:spPr>
      </p:sp>
      <p:pic>
        <p:nvPicPr>
          <p:cNvPr id="14" name="Image 2" descr="icons/FaShieldAlt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43" y="3912535"/>
            <a:ext cx="294803" cy="29480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00200" y="3566160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Используйте ремень безопасности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5989320" y="3566160"/>
            <a:ext cx="489204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6217920" y="3776472"/>
            <a:ext cx="566928" cy="566928"/>
          </a:xfrm>
          <a:prstGeom prst="ellipse">
            <a:avLst/>
          </a:prstGeom>
          <a:solidFill>
            <a:srgbClr val="2E9E5B"/>
          </a:solidFill>
          <a:ln/>
        </p:spPr>
      </p:sp>
      <p:pic>
        <p:nvPicPr>
          <p:cNvPr id="18" name="Image 3" descr="icons/FaMobileAlt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983" y="3912535"/>
            <a:ext cx="294803" cy="294803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949440" y="3566160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Уберите телефон на дороге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640080" y="5806440"/>
            <a:ext cx="10241280" cy="658368"/>
          </a:xfrm>
          <a:prstGeom prst="roundRect">
            <a:avLst>
              <a:gd name="adj" fmla="val 13889"/>
            </a:avLst>
          </a:prstGeom>
          <a:solidFill>
            <a:srgbClr val="1E2761"/>
          </a:solidFill>
          <a:ln/>
        </p:spPr>
      </p:sp>
      <p:sp>
        <p:nvSpPr>
          <p:cNvPr id="21" name="Shape 15"/>
          <p:cNvSpPr/>
          <p:nvPr/>
        </p:nvSpPr>
        <p:spPr>
          <a:xfrm>
            <a:off x="822960" y="5897880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2" name="Image 4" descr="icons/FaHeart_E85D2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688" y="6007608"/>
            <a:ext cx="237744" cy="23774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417320" y="5806440"/>
            <a:ext cx="9326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 — главный ориентир для ребёнка!</a:t>
            </a:r>
            <a:endParaRPr lang="en-US" sz="1500" dirty="0"/>
          </a:p>
        </p:txBody>
      </p:sp>
      <p:sp>
        <p:nvSpPr>
          <p:cNvPr id="24" name="Shape 17"/>
          <p:cNvSpPr/>
          <p:nvPr/>
        </p:nvSpPr>
        <p:spPr>
          <a:xfrm>
            <a:off x="11411712" y="320040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5" name="Text 18"/>
          <p:cNvSpPr/>
          <p:nvPr/>
        </p:nvSpPr>
        <p:spPr>
          <a:xfrm>
            <a:off x="11411712" y="320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ГЛАВНЫЕ ПРАВИЛА ДЛЯ ДЕТЕЙ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Необходимо регулярно напоминать детям эти простые правила: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241280" cy="713232"/>
          </a:xfrm>
          <a:prstGeom prst="roundRect">
            <a:avLst>
              <a:gd name="adj" fmla="val 128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41248" y="2084832"/>
            <a:ext cx="475488" cy="475488"/>
          </a:xfrm>
          <a:prstGeom prst="ellipse">
            <a:avLst/>
          </a:prstGeom>
          <a:solidFill>
            <a:srgbClr val="E85D2F"/>
          </a:solidFill>
          <a:ln/>
        </p:spPr>
      </p:sp>
      <p:pic>
        <p:nvPicPr>
          <p:cNvPr id="6" name="Image 0" descr="icons/FaWalking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365" y="2198949"/>
            <a:ext cx="247254" cy="2472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966960" y="2057400"/>
            <a:ext cx="502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D8D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508760" y="1965960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Переходить дорогу только по пешеходному переходу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40080" y="2816352"/>
            <a:ext cx="10241280" cy="713232"/>
          </a:xfrm>
          <a:prstGeom prst="roundRect">
            <a:avLst>
              <a:gd name="adj" fmla="val 128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7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41248" y="2935224"/>
            <a:ext cx="475488" cy="475488"/>
          </a:xfrm>
          <a:prstGeom prst="ellipse">
            <a:avLst/>
          </a:prstGeom>
          <a:solidFill>
            <a:srgbClr val="E85D2F"/>
          </a:solidFill>
          <a:ln/>
        </p:spPr>
      </p:sp>
      <p:pic>
        <p:nvPicPr>
          <p:cNvPr id="11" name="Image 1" descr="icons/FaEye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65" y="3049341"/>
            <a:ext cx="247254" cy="24725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9966960" y="2907792"/>
            <a:ext cx="502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D8D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1508760" y="2816352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Сначала остановиться и посмотреть по сторонам</a:t>
            </a:r>
            <a:endParaRPr lang="en-US" sz="1450" dirty="0"/>
          </a:p>
        </p:txBody>
      </p:sp>
      <p:sp>
        <p:nvSpPr>
          <p:cNvPr id="14" name="Shape 10"/>
          <p:cNvSpPr/>
          <p:nvPr/>
        </p:nvSpPr>
        <p:spPr>
          <a:xfrm>
            <a:off x="640080" y="3666744"/>
            <a:ext cx="10241280" cy="713232"/>
          </a:xfrm>
          <a:prstGeom prst="roundRect">
            <a:avLst>
              <a:gd name="adj" fmla="val 128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7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41248" y="3785616"/>
            <a:ext cx="475488" cy="475488"/>
          </a:xfrm>
          <a:prstGeom prst="ellipse">
            <a:avLst/>
          </a:prstGeom>
          <a:solidFill>
            <a:srgbClr val="E85D2F"/>
          </a:solidFill>
          <a:ln/>
        </p:spPr>
      </p:sp>
      <p:pic>
        <p:nvPicPr>
          <p:cNvPr id="16" name="Image 2" descr="icons/FaCarSide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365" y="3899733"/>
            <a:ext cx="247254" cy="24725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966960" y="3758184"/>
            <a:ext cx="502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D8D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1508760" y="3666744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Убедиться, что автомобили остановились</a:t>
            </a:r>
            <a:endParaRPr lang="en-US" sz="1450" dirty="0"/>
          </a:p>
        </p:txBody>
      </p:sp>
      <p:sp>
        <p:nvSpPr>
          <p:cNvPr id="19" name="Shape 14"/>
          <p:cNvSpPr/>
          <p:nvPr/>
        </p:nvSpPr>
        <p:spPr>
          <a:xfrm>
            <a:off x="640080" y="4517136"/>
            <a:ext cx="10241280" cy="713232"/>
          </a:xfrm>
          <a:prstGeom prst="roundRect">
            <a:avLst>
              <a:gd name="adj" fmla="val 128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7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841248" y="4636008"/>
            <a:ext cx="475488" cy="475488"/>
          </a:xfrm>
          <a:prstGeom prst="ellipse">
            <a:avLst/>
          </a:prstGeom>
          <a:solidFill>
            <a:srgbClr val="E85D2F"/>
          </a:solidFill>
          <a:ln/>
        </p:spPr>
      </p:sp>
      <p:pic>
        <p:nvPicPr>
          <p:cNvPr id="21" name="Image 3" descr="icons/FaBan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365" y="4750125"/>
            <a:ext cx="247254" cy="24725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966960" y="4608576"/>
            <a:ext cx="502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D8D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1508760" y="4517136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выбегать на проезжую часть</a:t>
            </a:r>
            <a:endParaRPr lang="en-US" sz="1450" dirty="0"/>
          </a:p>
        </p:txBody>
      </p:sp>
      <p:sp>
        <p:nvSpPr>
          <p:cNvPr id="24" name="Shape 18"/>
          <p:cNvSpPr/>
          <p:nvPr/>
        </p:nvSpPr>
        <p:spPr>
          <a:xfrm>
            <a:off x="640080" y="5367528"/>
            <a:ext cx="10241280" cy="713232"/>
          </a:xfrm>
          <a:prstGeom prst="roundRect">
            <a:avLst>
              <a:gd name="adj" fmla="val 128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7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41248" y="5486400"/>
            <a:ext cx="475488" cy="475488"/>
          </a:xfrm>
          <a:prstGeom prst="ellipse">
            <a:avLst/>
          </a:prstGeom>
          <a:solidFill>
            <a:srgbClr val="E85D2F"/>
          </a:solidFill>
          <a:ln/>
        </p:spPr>
      </p:sp>
      <p:pic>
        <p:nvPicPr>
          <p:cNvPr id="26" name="Image 4" descr="icons/FaLowVision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365" y="5600517"/>
            <a:ext cx="247254" cy="24725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9966960" y="5458968"/>
            <a:ext cx="502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D8D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28" name="Text 21"/>
          <p:cNvSpPr/>
          <p:nvPr/>
        </p:nvSpPr>
        <p:spPr>
          <a:xfrm>
            <a:off x="1508760" y="53675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Быть внимательным и заметным для водителей</a:t>
            </a:r>
            <a:endParaRPr lang="en-US" sz="1450" dirty="0"/>
          </a:p>
        </p:txBody>
      </p:sp>
      <p:sp>
        <p:nvSpPr>
          <p:cNvPr id="29" name="Text 22"/>
          <p:cNvSpPr/>
          <p:nvPr/>
        </p:nvSpPr>
        <p:spPr>
          <a:xfrm>
            <a:off x="640080" y="626364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Постоянное повторение помогает сформировать устойчивые навыки безопасного поведения.</a:t>
            </a:r>
            <a:endParaRPr lang="en-US" sz="1250" dirty="0"/>
          </a:p>
        </p:txBody>
      </p:sp>
      <p:sp>
        <p:nvSpPr>
          <p:cNvPr id="30" name="Shape 23"/>
          <p:cNvSpPr/>
          <p:nvPr/>
        </p:nvSpPr>
        <p:spPr>
          <a:xfrm>
            <a:off x="11411712" y="320040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1" name="Text 24"/>
          <p:cNvSpPr/>
          <p:nvPr/>
        </p:nvSpPr>
        <p:spPr>
          <a:xfrm>
            <a:off x="11411712" y="320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41B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645920"/>
            <a:ext cx="5029200" cy="5029200"/>
          </a:xfrm>
          <a:prstGeom prst="ellipse">
            <a:avLst/>
          </a:prstGeom>
          <a:solidFill>
            <a:srgbClr val="232D5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РЕБЁНОК ДОЛЖЕН БЫТЬ ЗАМЕТЕН!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7C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тёмное время суток или в плохую погоду водитель может заметить ребёнка слишком поздно.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377440"/>
            <a:ext cx="3246120" cy="3383280"/>
          </a:xfrm>
          <a:prstGeom prst="roundRect">
            <a:avLst>
              <a:gd name="adj" fmla="val 3380"/>
            </a:avLst>
          </a:prstGeom>
          <a:solidFill>
            <a:srgbClr val="1B234A"/>
          </a:solidFill>
          <a:ln/>
        </p:spPr>
      </p:sp>
      <p:sp>
        <p:nvSpPr>
          <p:cNvPr id="6" name="Shape 4"/>
          <p:cNvSpPr/>
          <p:nvPr/>
        </p:nvSpPr>
        <p:spPr>
          <a:xfrm>
            <a:off x="896112" y="2651760"/>
            <a:ext cx="685800" cy="685800"/>
          </a:xfrm>
          <a:prstGeom prst="ellipse">
            <a:avLst/>
          </a:prstGeom>
          <a:solidFill>
            <a:srgbClr val="F2A65A"/>
          </a:solidFill>
          <a:ln/>
        </p:spPr>
      </p:sp>
      <p:pic>
        <p:nvPicPr>
          <p:cNvPr id="7" name="Image 0" descr="icons/FaMoon_141B4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0704" y="2816352"/>
            <a:ext cx="356616" cy="35661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96112" y="352044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Видны с расстояния до 200 м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96112" y="4297680"/>
            <a:ext cx="2743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Световозвращатели хорошо заметны водителям даже ночью.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160520" y="2377440"/>
            <a:ext cx="3246120" cy="3383280"/>
          </a:xfrm>
          <a:prstGeom prst="roundRect">
            <a:avLst>
              <a:gd name="adj" fmla="val 3380"/>
            </a:avLst>
          </a:prstGeom>
          <a:solidFill>
            <a:srgbClr val="1B234A"/>
          </a:solidFill>
          <a:ln/>
        </p:spPr>
      </p:sp>
      <p:sp>
        <p:nvSpPr>
          <p:cNvPr id="11" name="Shape 8"/>
          <p:cNvSpPr/>
          <p:nvPr/>
        </p:nvSpPr>
        <p:spPr>
          <a:xfrm>
            <a:off x="4416552" y="2651760"/>
            <a:ext cx="685800" cy="685800"/>
          </a:xfrm>
          <a:prstGeom prst="ellipse">
            <a:avLst/>
          </a:prstGeom>
          <a:solidFill>
            <a:srgbClr val="F2A65A"/>
          </a:solidFill>
          <a:ln/>
        </p:spPr>
      </p:sp>
      <p:pic>
        <p:nvPicPr>
          <p:cNvPr id="12" name="Image 1" descr="icons/FaCarSide_141B4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144" y="2816352"/>
            <a:ext cx="356616" cy="35661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16552" y="352044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Тёмная одежда — ребёнок невидим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416552" y="4297680"/>
            <a:ext cx="2743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 светоотражателей заметить пешехода намного сложнее.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7680960" y="2377440"/>
            <a:ext cx="3246120" cy="3383280"/>
          </a:xfrm>
          <a:prstGeom prst="roundRect">
            <a:avLst>
              <a:gd name="adj" fmla="val 3380"/>
            </a:avLst>
          </a:prstGeom>
          <a:solidFill>
            <a:srgbClr val="1B234A"/>
          </a:solidFill>
          <a:ln/>
        </p:spPr>
      </p:sp>
      <p:sp>
        <p:nvSpPr>
          <p:cNvPr id="16" name="Shape 12"/>
          <p:cNvSpPr/>
          <p:nvPr/>
        </p:nvSpPr>
        <p:spPr>
          <a:xfrm>
            <a:off x="7936992" y="2651760"/>
            <a:ext cx="685800" cy="685800"/>
          </a:xfrm>
          <a:prstGeom prst="ellipse">
            <a:avLst/>
          </a:prstGeom>
          <a:solidFill>
            <a:srgbClr val="F2A65A"/>
          </a:solidFill>
          <a:ln/>
        </p:spPr>
      </p:sp>
      <p:pic>
        <p:nvPicPr>
          <p:cNvPr id="17" name="Image 2" descr="icons/FaHeart_141B4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584" y="2816352"/>
            <a:ext cx="356616" cy="35661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36992" y="352044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Просто, недорого и спасает жизни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7936992" y="4297680"/>
            <a:ext cx="2743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Небольшая деталь на одежде или рюкзаке помогает избежать беды.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11411712" y="320040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1" name="Text 16"/>
          <p:cNvSpPr/>
          <p:nvPr/>
        </p:nvSpPr>
        <p:spPr>
          <a:xfrm>
            <a:off x="11411712" y="320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АВТОКРЕСЛО — НЕ РОСКОШЬ, А ЗАЩИТА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Каждая поездка, даже самая короткая, должна быть безопасной.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2148840"/>
            <a:ext cx="60350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41248" y="2322576"/>
            <a:ext cx="566928" cy="566928"/>
          </a:xfrm>
          <a:prstGeom prst="ellipse">
            <a:avLst/>
          </a:prstGeom>
          <a:solidFill>
            <a:srgbClr val="2E9E5B"/>
          </a:solidFill>
          <a:ln/>
        </p:spPr>
      </p:sp>
      <p:pic>
        <p:nvPicPr>
          <p:cNvPr id="6" name="Image 0" descr="icons/FaCheckCircl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311" y="2458639"/>
            <a:ext cx="294803" cy="29480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148840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Используйте автокресло по возрасту и росту ребёнка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3227832"/>
            <a:ext cx="60350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7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41248" y="3401568"/>
            <a:ext cx="566928" cy="566928"/>
          </a:xfrm>
          <a:prstGeom prst="ellipse">
            <a:avLst/>
          </a:prstGeom>
          <a:solidFill>
            <a:srgbClr val="2E9E5B"/>
          </a:solidFill>
          <a:ln/>
        </p:spPr>
      </p:sp>
      <p:pic>
        <p:nvPicPr>
          <p:cNvPr id="10" name="Image 1" descr="icons/FaCheckCircle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311" y="3537631"/>
            <a:ext cx="294803" cy="29480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600200" y="3227832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Пристёгивайте ребёнка каждую поездку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4306824"/>
            <a:ext cx="60350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7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841248" y="4480560"/>
            <a:ext cx="566928" cy="566928"/>
          </a:xfrm>
          <a:prstGeom prst="ellipse">
            <a:avLst/>
          </a:prstGeom>
          <a:solidFill>
            <a:srgbClr val="2E9E5B"/>
          </a:solidFill>
          <a:ln/>
        </p:spPr>
      </p:sp>
      <p:pic>
        <p:nvPicPr>
          <p:cNvPr id="14" name="Image 2" descr="icons/FaCheckCircle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311" y="4616623"/>
            <a:ext cx="294803" cy="29480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00200" y="4306824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Даже на коротком пути — без исключений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995160" y="2148840"/>
            <a:ext cx="3886200" cy="3429000"/>
          </a:xfrm>
          <a:prstGeom prst="roundRect">
            <a:avLst>
              <a:gd name="adj" fmla="val 3733"/>
            </a:avLst>
          </a:prstGeom>
          <a:solidFill>
            <a:srgbClr val="1E2761"/>
          </a:solidFill>
          <a:ln/>
        </p:spPr>
      </p:sp>
      <p:sp>
        <p:nvSpPr>
          <p:cNvPr id="17" name="Shape 12"/>
          <p:cNvSpPr/>
          <p:nvPr/>
        </p:nvSpPr>
        <p:spPr>
          <a:xfrm>
            <a:off x="7360920" y="2468880"/>
            <a:ext cx="1005840" cy="1005840"/>
          </a:xfrm>
          <a:prstGeom prst="ellipse">
            <a:avLst/>
          </a:prstGeom>
          <a:solidFill>
            <a:srgbClr val="F2A65A"/>
          </a:solidFill>
          <a:ln/>
        </p:spPr>
      </p:sp>
      <p:pic>
        <p:nvPicPr>
          <p:cNvPr id="18" name="Image 3" descr="icons/FaChild_141B45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2322" y="2710282"/>
            <a:ext cx="523037" cy="523037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360920" y="3703320"/>
            <a:ext cx="32004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Ремень безопасности и автокресло значительно снижают риск получения травм при аварии.</a:t>
            </a:r>
            <a:endParaRPr lang="en-US" sz="1350" dirty="0"/>
          </a:p>
        </p:txBody>
      </p:sp>
      <p:sp>
        <p:nvSpPr>
          <p:cNvPr id="20" name="Shape 14"/>
          <p:cNvSpPr/>
          <p:nvPr/>
        </p:nvSpPr>
        <p:spPr>
          <a:xfrm>
            <a:off x="640080" y="5806440"/>
            <a:ext cx="10241280" cy="658368"/>
          </a:xfrm>
          <a:prstGeom prst="roundRect">
            <a:avLst>
              <a:gd name="adj" fmla="val 13889"/>
            </a:avLst>
          </a:prstGeom>
          <a:solidFill>
            <a:srgbClr val="F2A65A"/>
          </a:solidFill>
          <a:ln/>
        </p:spPr>
      </p:sp>
      <p:sp>
        <p:nvSpPr>
          <p:cNvPr id="21" name="Shape 15"/>
          <p:cNvSpPr/>
          <p:nvPr/>
        </p:nvSpPr>
        <p:spPr>
          <a:xfrm>
            <a:off x="822960" y="5897880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2" name="Image 4" descr="icons/FaExclamationTriangle_E85D2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688" y="6007608"/>
            <a:ext cx="237744" cy="23774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417320" y="5806440"/>
            <a:ext cx="9326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B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Ремень безопасности и автокресло значительно снижают риск травм.</a:t>
            </a:r>
            <a:endParaRPr lang="en-US" sz="1400" dirty="0"/>
          </a:p>
        </p:txBody>
      </p:sp>
      <p:sp>
        <p:nvSpPr>
          <p:cNvPr id="24" name="Shape 17"/>
          <p:cNvSpPr/>
          <p:nvPr/>
        </p:nvSpPr>
        <p:spPr>
          <a:xfrm>
            <a:off x="11411712" y="320040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5" name="Text 18"/>
          <p:cNvSpPr/>
          <p:nvPr/>
        </p:nvSpPr>
        <p:spPr>
          <a:xfrm>
            <a:off x="11411712" y="320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ГОВОРИТЕ С РЕБЁНКОМ О ДОРОГЕ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Обучение безопасности не должно ограничиваться одним разговором.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489204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560320"/>
            <a:ext cx="594360" cy="594360"/>
          </a:xfrm>
          <a:prstGeom prst="ellipse">
            <a:avLst/>
          </a:prstGeom>
          <a:solidFill>
            <a:srgbClr val="1E2761"/>
          </a:solidFill>
          <a:ln/>
        </p:spPr>
      </p:sp>
      <p:pic>
        <p:nvPicPr>
          <p:cNvPr id="6" name="Image 0" descr="icons/FaCommentDots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1326" y="2702966"/>
            <a:ext cx="309067" cy="30906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286000"/>
            <a:ext cx="3657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Обсуждайте дорожные ситуации на примерах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989320" y="2286000"/>
            <a:ext cx="489204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217920" y="2560320"/>
            <a:ext cx="594360" cy="594360"/>
          </a:xfrm>
          <a:prstGeom prst="ellipse">
            <a:avLst/>
          </a:prstGeom>
          <a:solidFill>
            <a:srgbClr val="1E2761"/>
          </a:solidFill>
          <a:ln/>
        </p:spPr>
      </p:sp>
      <p:pic>
        <p:nvPicPr>
          <p:cNvPr id="10" name="Image 1" descr="icons/FaUserFriends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566" y="2702966"/>
            <a:ext cx="309067" cy="3090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995160" y="2286000"/>
            <a:ext cx="3657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Играйте в «пешеходов» и «водителей»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3657600"/>
            <a:ext cx="489204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868680" y="3931920"/>
            <a:ext cx="594360" cy="594360"/>
          </a:xfrm>
          <a:prstGeom prst="ellipse">
            <a:avLst/>
          </a:prstGeom>
          <a:solidFill>
            <a:srgbClr val="1E2761"/>
          </a:solidFill>
          <a:ln/>
        </p:spPr>
      </p:sp>
      <p:pic>
        <p:nvPicPr>
          <p:cNvPr id="14" name="Image 2" descr="icons/FaCheckCircle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26" y="4074566"/>
            <a:ext cx="309067" cy="30906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45920" y="3657600"/>
            <a:ext cx="3657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Отвечайте на вопросы ребёнка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5989320" y="3657600"/>
            <a:ext cx="489204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6217920" y="3931920"/>
            <a:ext cx="594360" cy="594360"/>
          </a:xfrm>
          <a:prstGeom prst="ellipse">
            <a:avLst/>
          </a:prstGeom>
          <a:solidFill>
            <a:srgbClr val="1E2761"/>
          </a:solidFill>
          <a:ln/>
        </p:spPr>
      </p:sp>
      <p:pic>
        <p:nvPicPr>
          <p:cNvPr id="18" name="Image 3" descr="icons/FaBolt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566" y="4074566"/>
            <a:ext cx="309067" cy="309067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995160" y="3657600"/>
            <a:ext cx="3657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Повторяйте правила регулярно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640080" y="5806440"/>
            <a:ext cx="10241280" cy="658368"/>
          </a:xfrm>
          <a:prstGeom prst="roundRect">
            <a:avLst>
              <a:gd name="adj" fmla="val 13889"/>
            </a:avLst>
          </a:prstGeom>
          <a:solidFill>
            <a:srgbClr val="2E9E5B"/>
          </a:solidFill>
          <a:ln/>
        </p:spPr>
      </p:sp>
      <p:sp>
        <p:nvSpPr>
          <p:cNvPr id="21" name="Shape 15"/>
          <p:cNvSpPr/>
          <p:nvPr/>
        </p:nvSpPr>
        <p:spPr>
          <a:xfrm>
            <a:off x="822960" y="5897880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2" name="Image 4" descr="icons/FaHeart_2E9E5B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688" y="6007608"/>
            <a:ext cx="237744" cy="23774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417320" y="5806440"/>
            <a:ext cx="9326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Разговор сегодня — безопасность завтра.</a:t>
            </a:r>
            <a:endParaRPr lang="en-US" sz="1500" dirty="0"/>
          </a:p>
        </p:txBody>
      </p:sp>
      <p:sp>
        <p:nvSpPr>
          <p:cNvPr id="24" name="Shape 17"/>
          <p:cNvSpPr/>
          <p:nvPr/>
        </p:nvSpPr>
        <p:spPr>
          <a:xfrm>
            <a:off x="11411712" y="320040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5" name="Text 18"/>
          <p:cNvSpPr/>
          <p:nvPr/>
        </p:nvSpPr>
        <p:spPr>
          <a:xfrm>
            <a:off x="11411712" y="320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41B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5029200" cy="5029200"/>
          </a:xfrm>
          <a:prstGeom prst="ellipse">
            <a:avLst/>
          </a:prstGeom>
          <a:solidFill>
            <a:srgbClr val="232D5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68580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ПОМНИТЕ!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22960" y="2194560"/>
            <a:ext cx="621792" cy="621792"/>
          </a:xfrm>
          <a:prstGeom prst="ellipse">
            <a:avLst/>
          </a:prstGeom>
          <a:solidFill>
            <a:srgbClr val="F2A65A"/>
          </a:solidFill>
          <a:ln/>
        </p:spPr>
      </p:sp>
      <p:pic>
        <p:nvPicPr>
          <p:cNvPr id="5" name="Image 0" descr="icons/FaHeart_141B4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2190" y="2343790"/>
            <a:ext cx="323332" cy="3233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2212848"/>
            <a:ext cx="6675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Дорога ошибок не прощает.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822960" y="3108960"/>
            <a:ext cx="621792" cy="621792"/>
          </a:xfrm>
          <a:prstGeom prst="ellipse">
            <a:avLst/>
          </a:prstGeom>
          <a:solidFill>
            <a:srgbClr val="F2A65A"/>
          </a:solidFill>
          <a:ln/>
        </p:spPr>
      </p:sp>
      <p:pic>
        <p:nvPicPr>
          <p:cNvPr id="8" name="Image 1" descr="icons/FaShieldAlt_141B4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90" y="3258190"/>
            <a:ext cx="323332" cy="3233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91640" y="3127248"/>
            <a:ext cx="6675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внимательность — их защита.</a:t>
            </a:r>
            <a:endParaRPr lang="en-US" sz="1800" dirty="0"/>
          </a:p>
        </p:txBody>
      </p:sp>
      <p:sp>
        <p:nvSpPr>
          <p:cNvPr id="10" name="Shape 6"/>
          <p:cNvSpPr/>
          <p:nvPr/>
        </p:nvSpPr>
        <p:spPr>
          <a:xfrm>
            <a:off x="822960" y="4023360"/>
            <a:ext cx="621792" cy="621792"/>
          </a:xfrm>
          <a:prstGeom prst="ellipse">
            <a:avLst/>
          </a:prstGeom>
          <a:solidFill>
            <a:srgbClr val="F2A65A"/>
          </a:solidFill>
          <a:ln/>
        </p:spPr>
      </p:sp>
      <p:pic>
        <p:nvPicPr>
          <p:cNvPr id="11" name="Image 2" descr="icons/FaChild_141B4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190" y="4172590"/>
            <a:ext cx="323332" cy="32333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691640" y="4041648"/>
            <a:ext cx="6675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Формируйте культуру поведения на дороге с детства.</a:t>
            </a:r>
            <a:endParaRPr lang="en-US" sz="1800" dirty="0"/>
          </a:p>
        </p:txBody>
      </p:sp>
      <p:sp>
        <p:nvSpPr>
          <p:cNvPr id="13" name="Shape 8"/>
          <p:cNvSpPr/>
          <p:nvPr/>
        </p:nvSpPr>
        <p:spPr>
          <a:xfrm>
            <a:off x="640080" y="5257800"/>
            <a:ext cx="6217920" cy="914400"/>
          </a:xfrm>
          <a:prstGeom prst="roundRect">
            <a:avLst>
              <a:gd name="adj" fmla="val 12000"/>
            </a:avLst>
          </a:prstGeom>
          <a:solidFill>
            <a:srgbClr val="E85D2F"/>
          </a:solidFill>
          <a:ln/>
        </p:spPr>
      </p:sp>
      <p:sp>
        <p:nvSpPr>
          <p:cNvPr id="14" name="Shape 9"/>
          <p:cNvSpPr/>
          <p:nvPr/>
        </p:nvSpPr>
        <p:spPr>
          <a:xfrm>
            <a:off x="841248" y="5431536"/>
            <a:ext cx="566928" cy="56692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5" name="Image 3" descr="icons/FaExclamationTriangle_E85D2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311" y="5567599"/>
            <a:ext cx="294803" cy="29480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600200" y="525780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Берегите детей! Они наше самое ценное.</a:t>
            </a:r>
            <a:endParaRPr lang="en-US" sz="1550" dirty="0"/>
          </a:p>
        </p:txBody>
      </p:sp>
      <p:sp>
        <p:nvSpPr>
          <p:cNvPr id="17" name="Shape 11"/>
          <p:cNvSpPr/>
          <p:nvPr/>
        </p:nvSpPr>
        <p:spPr>
          <a:xfrm>
            <a:off x="9418320" y="2743200"/>
            <a:ext cx="1920240" cy="1920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8" name="Image 4" descr="icons/FaRunning_141B45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9178" y="3204058"/>
            <a:ext cx="998525" cy="998525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11411712" y="320040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0" name="Text 13"/>
          <p:cNvSpPr/>
          <p:nvPr/>
        </p:nvSpPr>
        <p:spPr>
          <a:xfrm>
            <a:off x="11411712" y="320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41B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3840480"/>
            <a:ext cx="5486400" cy="5486400"/>
          </a:xfrm>
          <a:prstGeom prst="ellipse">
            <a:avLst/>
          </a:prstGeom>
          <a:solidFill>
            <a:srgbClr val="232D5C"/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-2286000"/>
            <a:ext cx="4572000" cy="4572000"/>
          </a:xfrm>
          <a:prstGeom prst="ellipse">
            <a:avLst/>
          </a:prstGeom>
          <a:solidFill>
            <a:srgbClr val="1A2350"/>
          </a:solidFill>
          <a:ln/>
        </p:spPr>
      </p:sp>
      <p:sp>
        <p:nvSpPr>
          <p:cNvPr id="4" name="Shape 2"/>
          <p:cNvSpPr/>
          <p:nvPr/>
        </p:nvSpPr>
        <p:spPr>
          <a:xfrm>
            <a:off x="5637276" y="685800"/>
            <a:ext cx="914400" cy="914400"/>
          </a:xfrm>
          <a:prstGeom prst="ellipse">
            <a:avLst/>
          </a:prstGeom>
          <a:solidFill>
            <a:srgbClr val="E85D2F"/>
          </a:solidFill>
          <a:ln/>
        </p:spPr>
      </p:sp>
      <p:pic>
        <p:nvPicPr>
          <p:cNvPr id="5" name="Image 0" descr="icons/FaHeart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56732" y="905256"/>
            <a:ext cx="475488" cy="4754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0" y="1828800"/>
            <a:ext cx="12188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ДЕТИ И ДОРОГА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371600" y="2606040"/>
            <a:ext cx="9418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Давайте вместе сделаем дороги безопасными для наших детей!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2011680" y="3566160"/>
            <a:ext cx="8138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C7C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Пусть соблюдение правил дорожного движения станет для каждой семьи ежедневной привычкой.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3717036" y="4572000"/>
            <a:ext cx="4754880" cy="777240"/>
          </a:xfrm>
          <a:prstGeom prst="roundRect">
            <a:avLst>
              <a:gd name="adj" fmla="val 14118"/>
            </a:avLst>
          </a:prstGeom>
          <a:solidFill>
            <a:srgbClr val="E85D2F"/>
          </a:solidFill>
          <a:ln/>
        </p:spPr>
      </p:sp>
      <p:sp>
        <p:nvSpPr>
          <p:cNvPr id="10" name="Text 7"/>
          <p:cNvSpPr/>
          <p:nvPr/>
        </p:nvSpPr>
        <p:spPr>
          <a:xfrm>
            <a:off x="3717036" y="4572000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Берегите детей. Их безопасность — в наших руках.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0" y="5806440"/>
            <a:ext cx="12188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AEB4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внимание!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11411712" y="320040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11411712" y="320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Дети и дорога</dc:title>
  <dc:subject>PptxGenJS Presentation</dc:subject>
  <dc:creator>Памятка для родителей</dc:creator>
  <cp:lastModifiedBy>Памятка для родителей</cp:lastModifiedBy>
  <cp:revision>1</cp:revision>
  <dcterms:created xsi:type="dcterms:W3CDTF">2026-07-04T19:56:49Z</dcterms:created>
  <dcterms:modified xsi:type="dcterms:W3CDTF">2026-07-04T19:56:49Z</dcterms:modified>
</cp:coreProperties>
</file>